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7" r:id="rId5"/>
    <p:sldId id="256" r:id="rId6"/>
    <p:sldId id="262" r:id="rId7"/>
    <p:sldId id="261" r:id="rId8"/>
    <p:sldId id="260" r:id="rId9"/>
    <p:sldId id="259" r:id="rId10"/>
    <p:sldId id="258" r:id="rId11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99"/>
    <a:srgbClr val="FF33CC"/>
    <a:srgbClr val="CDE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VA Palčić Strčić" userId="ba6dff45-8d8f-4a43-b954-a00cf4685489" providerId="ADAL" clId="{DD95A34C-6CCC-4FE9-8F0A-32D9440A3B3D}"/>
    <pc:docChg chg="modSld">
      <pc:chgData name="IVA Palčić Strčić" userId="ba6dff45-8d8f-4a43-b954-a00cf4685489" providerId="ADAL" clId="{DD95A34C-6CCC-4FE9-8F0A-32D9440A3B3D}" dt="2022-04-19T08:01:14.907" v="14" actId="20577"/>
      <pc:docMkLst>
        <pc:docMk/>
      </pc:docMkLst>
      <pc:sldChg chg="modSp">
        <pc:chgData name="IVA Palčić Strčić" userId="ba6dff45-8d8f-4a43-b954-a00cf4685489" providerId="ADAL" clId="{DD95A34C-6CCC-4FE9-8F0A-32D9440A3B3D}" dt="2022-04-19T08:01:14.907" v="14" actId="20577"/>
        <pc:sldMkLst>
          <pc:docMk/>
          <pc:sldMk cId="3901204844" sldId="261"/>
        </pc:sldMkLst>
        <pc:spChg chg="mod">
          <ac:chgData name="IVA Palčić Strčić" userId="ba6dff45-8d8f-4a43-b954-a00cf4685489" providerId="ADAL" clId="{DD95A34C-6CCC-4FE9-8F0A-32D9440A3B3D}" dt="2022-04-19T08:01:14.907" v="14" actId="20577"/>
          <ac:spMkLst>
            <pc:docMk/>
            <pc:sldMk cId="3901204844" sldId="261"/>
            <ac:spMk id="2" creationId="{F915A314-A239-43A7-8997-806F0DE9936F}"/>
          </ac:spMkLst>
        </pc:spChg>
      </pc:sldChg>
    </pc:docChg>
  </pc:docChgLst>
  <pc:docChgLst>
    <pc:chgData name="Sandra Štambuk" userId="57dc3b68-088a-45de-9236-fd178a7068ed" providerId="ADAL" clId="{67D1E71C-0462-48BF-AC57-0246D859C463}"/>
    <pc:docChg chg="modSld">
      <pc:chgData name="Sandra Štambuk" userId="57dc3b68-088a-45de-9236-fd178a7068ed" providerId="ADAL" clId="{67D1E71C-0462-48BF-AC57-0246D859C463}" dt="2022-04-10T23:53:50.595" v="1"/>
      <pc:docMkLst>
        <pc:docMk/>
      </pc:docMkLst>
      <pc:sldChg chg="modAnim">
        <pc:chgData name="Sandra Štambuk" userId="57dc3b68-088a-45de-9236-fd178a7068ed" providerId="ADAL" clId="{67D1E71C-0462-48BF-AC57-0246D859C463}" dt="2022-04-10T23:53:50.595" v="1"/>
        <pc:sldMkLst>
          <pc:docMk/>
          <pc:sldMk cId="3901204844" sldId="261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63A7A8F-EF6D-410E-9257-99EBFD94556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EF8855FA-DA6B-4B93-A909-F907715D49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64DDD590-931B-4AD0-B1F8-A6F7CEE9B2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42432-46B0-4CC0-8938-FA8DB74DC9A7}" type="datetimeFigureOut">
              <a:rPr lang="hr-HR" smtClean="0"/>
              <a:t>19.4.2022.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FD3FE70B-BC00-4A50-A7E0-A59D02202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1254B40-92C8-4453-A200-A54D87CF7D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32E9F-B6D5-4E20-9CCF-D7825780A05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168016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94753F-56D0-4FAC-B7D8-B88DA6F37F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9E3FCBC4-B3E6-42FE-8D00-1D6E7283ECA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1C414187-2A7D-4D88-9576-0CB06E39F4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42432-46B0-4CC0-8938-FA8DB74DC9A7}" type="datetimeFigureOut">
              <a:rPr lang="hr-HR" smtClean="0"/>
              <a:t>19.4.2022.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BE0E997C-BB23-4E32-9E5A-A6DF1EB12A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D28BFCB7-50EA-473C-88DF-EBF4FF2F1E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32E9F-B6D5-4E20-9CCF-D7825780A05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97823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25CAD9D2-0133-470E-B994-30A6AB50AAF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34269047-5732-46BB-A008-0C63FABD1B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7FC6A0D8-C9EC-476F-AB6D-D10DCF65DD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42432-46B0-4CC0-8938-FA8DB74DC9A7}" type="datetimeFigureOut">
              <a:rPr lang="hr-HR" smtClean="0"/>
              <a:t>19.4.2022.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F5EBFF40-C027-498F-A6AA-308B3AD3CE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9188ED13-BA10-4937-B2DE-1D9D26418D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32E9F-B6D5-4E20-9CCF-D7825780A05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1157423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62B13E4-A2E0-4924-A942-C1C688B982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A6B3562C-464F-4D1F-B031-09EDAD2561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A07A4A3B-18B6-4B03-88E9-C98C2F906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42432-46B0-4CC0-8938-FA8DB74DC9A7}" type="datetimeFigureOut">
              <a:rPr lang="hr-HR" smtClean="0"/>
              <a:t>19.4.2022.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BFB8872B-3907-42AF-AF87-83122D8B80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1B452ED2-2128-417D-9CB1-33BF625DD4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32E9F-B6D5-4E20-9CCF-D7825780A05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8193467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06018A6-1AD3-447A-96AB-5E1EC94084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A3EB6605-8E48-4A32-A5F9-F991F44618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4197864-9799-4805-8F74-ED3C74B004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42432-46B0-4CC0-8938-FA8DB74DC9A7}" type="datetimeFigureOut">
              <a:rPr lang="hr-HR" smtClean="0"/>
              <a:t>19.4.2022.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38DEB540-6692-41FD-B78C-528EC08C7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C82C74C9-C01B-4ED7-9734-DE5A2458BD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32E9F-B6D5-4E20-9CCF-D7825780A05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3248713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ED165C0-59FD-48F8-8CC3-70B93523E1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DAE353F0-E130-4DF0-9C71-0E65DBC499F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88D7DBB2-4D0A-439D-88E5-783FCB7C9F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27A57708-0045-4591-B117-DF11EA3C3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42432-46B0-4CC0-8938-FA8DB74DC9A7}" type="datetimeFigureOut">
              <a:rPr lang="hr-HR" smtClean="0"/>
              <a:t>19.4.2022.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671A6F35-A35C-4CC2-AC70-02187071D6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E162D829-B322-4CD6-9CDC-2263E0C9CB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32E9F-B6D5-4E20-9CCF-D7825780A05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490178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F582A85-7675-4F57-8421-85C44E6519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AFC64EAA-6CB3-40F6-9472-4314F49C4F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C323876C-D243-43A7-9A92-A933FDA7DFE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9288538A-A134-4A99-A07E-12583A0108B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E32C6EC8-B275-4C9C-A4FF-BA3285EC87F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733825A6-60FB-4A6E-8648-605DCF37F3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42432-46B0-4CC0-8938-FA8DB74DC9A7}" type="datetimeFigureOut">
              <a:rPr lang="hr-HR" smtClean="0"/>
              <a:t>19.4.2022.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E2E6C4C1-3F0A-4C2E-99EC-13B6870DDC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B21705CB-E86A-44EC-A824-0C31ED9FE5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32E9F-B6D5-4E20-9CCF-D7825780A05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588431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BC513B3-B316-481C-8B78-A3805A4FF8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D8A504FC-5673-4666-AD9A-7F9E832FA3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42432-46B0-4CC0-8938-FA8DB74DC9A7}" type="datetimeFigureOut">
              <a:rPr lang="hr-HR" smtClean="0"/>
              <a:t>19.4.2022.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D12104B8-E9F6-4F7C-B676-B5540E31CD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FFAD4F8D-E584-4B17-BFD6-DC73EDC1CF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32E9F-B6D5-4E20-9CCF-D7825780A05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8464521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D3ABE438-8F74-44F1-9AB6-5CB8BBF60C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42432-46B0-4CC0-8938-FA8DB74DC9A7}" type="datetimeFigureOut">
              <a:rPr lang="hr-HR" smtClean="0"/>
              <a:t>19.4.2022.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86EF7D08-DEBE-472D-AB3B-FF918464DD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8BEE4AF6-C10F-4C36-88BA-FE4F653FB1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32E9F-B6D5-4E20-9CCF-D7825780A05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420303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984624B-493F-4530-98AF-F3FCA6232A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87617451-6687-427C-83E6-A2EBE7F5BF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D86619D-F9B8-4F3E-B269-E225396817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B42F596B-8A62-48DF-8759-F29198D76F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42432-46B0-4CC0-8938-FA8DB74DC9A7}" type="datetimeFigureOut">
              <a:rPr lang="hr-HR" smtClean="0"/>
              <a:t>19.4.2022.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05EA607-D46A-407C-845B-504E7321F3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338827D4-1097-4BBB-B60E-282D198410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32E9F-B6D5-4E20-9CCF-D7825780A05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471240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B2DF357-BE08-4303-A5D3-C13C955A6D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BF0BC9CB-526A-4184-BEC9-89261F2AC8B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85E0EA0F-A59F-47FE-A622-D2368D54AC6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A529EC1F-AA62-4C04-BC17-E1312994DE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42432-46B0-4CC0-8938-FA8DB74DC9A7}" type="datetimeFigureOut">
              <a:rPr lang="hr-HR" smtClean="0"/>
              <a:t>19.4.2022.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25313838-7D78-4567-BAC7-A5A5932F8C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D4D0290-1457-4286-9292-E1953CA8A5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32E9F-B6D5-4E20-9CCF-D7825780A05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4110159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E4466E6E-5681-4FCF-BFC6-19C611EA00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17498686-A473-4C6B-B364-0FB7213BD7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D0E3B67-053E-4F44-978B-3F189D7EC33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042432-46B0-4CC0-8938-FA8DB74DC9A7}" type="datetimeFigureOut">
              <a:rPr lang="hr-HR" smtClean="0"/>
              <a:t>19.4.2022.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C6E7B5CE-9C2D-4F83-B816-0176A045A3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4329CE9F-3FDF-4F63-B962-9C935D8537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932E9F-B6D5-4E20-9CCF-D7825780A05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964154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microsoft.com/office/2007/relationships/hdphoto" Target="../media/hdphoto1.wdp"/><Relationship Id="rId7" Type="http://schemas.openxmlformats.org/officeDocument/2006/relationships/image" Target="../media/image6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1.xml"/><Relationship Id="rId7" Type="http://schemas.microsoft.com/office/2007/relationships/hdphoto" Target="../media/hdphoto2.wdp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11" Type="http://schemas.openxmlformats.org/officeDocument/2006/relationships/image" Target="../media/image11.png"/><Relationship Id="rId5" Type="http://schemas.microsoft.com/office/2007/relationships/hdphoto" Target="../media/hdphoto1.wdp"/><Relationship Id="rId10" Type="http://schemas.openxmlformats.org/officeDocument/2006/relationships/image" Target="../media/image10.png"/><Relationship Id="rId4" Type="http://schemas.openxmlformats.org/officeDocument/2006/relationships/image" Target="../media/image1.png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slideLayout" Target="../slideLayouts/slideLayout1.xml"/><Relationship Id="rId7" Type="http://schemas.microsoft.com/office/2007/relationships/hdphoto" Target="../media/hdphoto2.wdp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10" Type="http://schemas.openxmlformats.org/officeDocument/2006/relationships/image" Target="../media/image11.png"/><Relationship Id="rId4" Type="http://schemas.openxmlformats.org/officeDocument/2006/relationships/image" Target="../media/image1.png"/><Relationship Id="rId9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slideLayout" Target="../slideLayouts/slideLayout1.xml"/><Relationship Id="rId7" Type="http://schemas.microsoft.com/office/2007/relationships/hdphoto" Target="../media/hdphoto2.wdp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11" Type="http://schemas.openxmlformats.org/officeDocument/2006/relationships/image" Target="../media/image11.png"/><Relationship Id="rId5" Type="http://schemas.microsoft.com/office/2007/relationships/hdphoto" Target="../media/hdphoto1.wdp"/><Relationship Id="rId10" Type="http://schemas.openxmlformats.org/officeDocument/2006/relationships/image" Target="../media/image15.png"/><Relationship Id="rId4" Type="http://schemas.openxmlformats.org/officeDocument/2006/relationships/image" Target="../media/image1.png"/><Relationship Id="rId9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microsoft.com/office/2007/relationships/hdphoto" Target="../media/hdphoto1.wdp"/><Relationship Id="rId7" Type="http://schemas.openxmlformats.org/officeDocument/2006/relationships/hyperlink" Target="https://learningapps.org/watch?v=phqtsb1y521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915A314-A239-43A7-8997-806F0DE9936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488969AB-7BEB-4128-9504-90D0F830284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D84BB368-A24D-4F77-AF78-FF103825E6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927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757DE564-E379-4808-8E9F-7A88223028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5898" y="194791"/>
            <a:ext cx="4578493" cy="6468417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30B8CBEE-5704-4246-8C9B-C6FC84F27FF0}"/>
              </a:ext>
            </a:extLst>
          </p:cNvPr>
          <p:cNvSpPr txBox="1"/>
          <p:nvPr/>
        </p:nvSpPr>
        <p:spPr>
          <a:xfrm>
            <a:off x="6102493" y="1382329"/>
            <a:ext cx="5367148" cy="2893100"/>
          </a:xfrm>
          <a:prstGeom prst="rect">
            <a:avLst/>
          </a:prstGeom>
          <a:solidFill>
            <a:srgbClr val="FFC5FF"/>
          </a:solidFill>
        </p:spPr>
        <p:txBody>
          <a:bodyPr wrap="square" rtlCol="0">
            <a:spAutoFit/>
          </a:bodyPr>
          <a:lstStyle/>
          <a:p>
            <a:r>
              <a:rPr lang="hr-HR" sz="5400" b="1" dirty="0">
                <a:solidFill>
                  <a:srgbClr val="CC00CC"/>
                </a:solidFill>
              </a:rPr>
              <a:t>UNIT 4</a:t>
            </a:r>
          </a:p>
          <a:p>
            <a:r>
              <a:rPr lang="hr-HR" sz="4800" b="1" dirty="0">
                <a:solidFill>
                  <a:srgbClr val="CC00CC"/>
                </a:solidFill>
              </a:rPr>
              <a:t>LESSON 16</a:t>
            </a:r>
          </a:p>
          <a:p>
            <a:r>
              <a:rPr lang="hr-HR" sz="4800" dirty="0" err="1">
                <a:solidFill>
                  <a:srgbClr val="FF33CC"/>
                </a:solidFill>
              </a:rPr>
              <a:t>What</a:t>
            </a:r>
            <a:r>
              <a:rPr lang="hr-HR" sz="4800" dirty="0">
                <a:solidFill>
                  <a:srgbClr val="FF33CC"/>
                </a:solidFill>
              </a:rPr>
              <a:t> </a:t>
            </a:r>
            <a:r>
              <a:rPr lang="hr-HR" sz="4800" dirty="0" err="1">
                <a:solidFill>
                  <a:srgbClr val="FF33CC"/>
                </a:solidFill>
              </a:rPr>
              <a:t>if</a:t>
            </a:r>
            <a:r>
              <a:rPr lang="hr-HR" sz="4800" dirty="0">
                <a:solidFill>
                  <a:srgbClr val="FF33CC"/>
                </a:solidFill>
              </a:rPr>
              <a:t>…?</a:t>
            </a:r>
            <a:endParaRPr lang="hr-HR" sz="4800" dirty="0">
              <a:solidFill>
                <a:srgbClr val="CC00CC"/>
              </a:solidFill>
            </a:endParaRPr>
          </a:p>
          <a:p>
            <a:r>
              <a:rPr lang="hr-HR" sz="3200" dirty="0" err="1">
                <a:solidFill>
                  <a:srgbClr val="FF78D6"/>
                </a:solidFill>
              </a:rPr>
              <a:t>Part</a:t>
            </a:r>
            <a:r>
              <a:rPr lang="hr-HR" sz="3200" dirty="0">
                <a:solidFill>
                  <a:srgbClr val="FF78D6"/>
                </a:solidFill>
              </a:rPr>
              <a:t> 1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3A633676-0868-4B12-9B86-B0674A6608D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44492" y="5088782"/>
            <a:ext cx="5883150" cy="109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67932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915A314-A239-43A7-8997-806F0DE9936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488969AB-7BEB-4128-9504-90D0F830284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D84BB368-A24D-4F77-AF78-FF103825E6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927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90F78508-37FD-4E24-9EF0-193AE39CB35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-50000"/>
                    </a14:imgEffect>
                    <a14:imgEffect>
                      <a14:saturation sat="33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61203" y="-6927"/>
            <a:ext cx="10402584" cy="6858000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17583945-E4CC-46C7-9552-251AD253E78C}"/>
              </a:ext>
            </a:extLst>
          </p:cNvPr>
          <p:cNvSpPr txBox="1"/>
          <p:nvPr/>
        </p:nvSpPr>
        <p:spPr>
          <a:xfrm>
            <a:off x="321073" y="279559"/>
            <a:ext cx="3000099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Class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133. </a:t>
            </a:r>
          </a:p>
          <a:p>
            <a:r>
              <a:rPr lang="hr-HR" sz="1600" dirty="0">
                <a:solidFill>
                  <a:srgbClr val="0070C0"/>
                </a:solidFill>
              </a:rPr>
              <a:t>Otvorite udžbenik na stranici 133. 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39C85A17-152D-4F1E-924E-20FBE2BEE527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024" r="2504"/>
          <a:stretch/>
        </p:blipFill>
        <p:spPr>
          <a:xfrm>
            <a:off x="3721757" y="503237"/>
            <a:ext cx="3637996" cy="5837671"/>
          </a:xfrm>
          <a:prstGeom prst="rect">
            <a:avLst/>
          </a:prstGeom>
        </p:spPr>
      </p:pic>
      <p:sp>
        <p:nvSpPr>
          <p:cNvPr id="12" name="TekstniOkvir 11">
            <a:extLst>
              <a:ext uri="{FF2B5EF4-FFF2-40B4-BE49-F238E27FC236}">
                <a16:creationId xmlns:a16="http://schemas.microsoft.com/office/drawing/2014/main" id="{B9BD31C7-F093-4BD9-89E8-790E4EA26439}"/>
              </a:ext>
            </a:extLst>
          </p:cNvPr>
          <p:cNvSpPr txBox="1"/>
          <p:nvPr/>
        </p:nvSpPr>
        <p:spPr>
          <a:xfrm>
            <a:off x="7836964" y="325725"/>
            <a:ext cx="3178929" cy="1077218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Promotrite fotografije. Kako se osjećate? Napišite naslov za svaku sliku. Što bi moglo promijeniti živote djece na ovim fotografijama?</a:t>
            </a:r>
          </a:p>
        </p:txBody>
      </p:sp>
      <p:pic>
        <p:nvPicPr>
          <p:cNvPr id="14" name="Slika 13">
            <a:extLst>
              <a:ext uri="{FF2B5EF4-FFF2-40B4-BE49-F238E27FC236}">
                <a16:creationId xmlns:a16="http://schemas.microsoft.com/office/drawing/2014/main" id="{90169990-24C2-4629-8B80-C6A0B3708A34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24" t="3620" r="8189" b="-475"/>
          <a:stretch/>
        </p:blipFill>
        <p:spPr>
          <a:xfrm>
            <a:off x="581049" y="1660972"/>
            <a:ext cx="2678140" cy="4434170"/>
          </a:xfrm>
          <a:prstGeom prst="rect">
            <a:avLst/>
          </a:prstGeom>
        </p:spPr>
      </p:pic>
      <p:pic>
        <p:nvPicPr>
          <p:cNvPr id="16" name="Slika 15">
            <a:extLst>
              <a:ext uri="{FF2B5EF4-FFF2-40B4-BE49-F238E27FC236}">
                <a16:creationId xmlns:a16="http://schemas.microsoft.com/office/drawing/2014/main" id="{5AF4729F-B394-4EC1-A9F4-F8CAEE19B1A1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22" t="5866" r="5653" b="5230"/>
          <a:stretch/>
        </p:blipFill>
        <p:spPr>
          <a:xfrm>
            <a:off x="7839209" y="3594428"/>
            <a:ext cx="3872471" cy="2937847"/>
          </a:xfrm>
          <a:prstGeom prst="rect">
            <a:avLst/>
          </a:prstGeom>
        </p:spPr>
      </p:pic>
      <p:sp>
        <p:nvSpPr>
          <p:cNvPr id="17" name="TekstniOkvir 16">
            <a:extLst>
              <a:ext uri="{FF2B5EF4-FFF2-40B4-BE49-F238E27FC236}">
                <a16:creationId xmlns:a16="http://schemas.microsoft.com/office/drawing/2014/main" id="{B0361206-D481-4D3C-895E-AF64C93DE9B3}"/>
              </a:ext>
            </a:extLst>
          </p:cNvPr>
          <p:cNvSpPr txBox="1"/>
          <p:nvPr/>
        </p:nvSpPr>
        <p:spPr>
          <a:xfrm>
            <a:off x="7822321" y="1885006"/>
            <a:ext cx="3246264" cy="792781"/>
          </a:xfrm>
          <a:prstGeom prst="rect">
            <a:avLst/>
          </a:prstGeom>
          <a:solidFill>
            <a:srgbClr val="FFFFCC"/>
          </a:solidFill>
          <a:ln w="38100">
            <a:solidFill>
              <a:srgbClr val="FFFF00"/>
            </a:solidFill>
          </a:ln>
        </p:spPr>
        <p:txBody>
          <a:bodyPr wrap="square" numCol="1" rtlCol="0">
            <a:sp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sz="1600" dirty="0"/>
              <a:t>Life would be different if he/she/they had... was/were... </a:t>
            </a:r>
            <a:endParaRPr lang="hr-HR" sz="1600" b="1" dirty="0"/>
          </a:p>
        </p:txBody>
      </p:sp>
    </p:spTree>
    <p:extLst>
      <p:ext uri="{BB962C8B-B14F-4D97-AF65-F5344CB8AC3E}">
        <p14:creationId xmlns:p14="http://schemas.microsoft.com/office/powerpoint/2010/main" val="3020361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915A314-A239-43A7-8997-806F0DE9936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488969AB-7BEB-4128-9504-90D0F830284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D84BB368-A24D-4F77-AF78-FF103825E66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927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9BC8DF34-7776-4FBB-8195-9337825C1CE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-50000"/>
                    </a14:imgEffect>
                    <a14:imgEffect>
                      <a14:saturation sat="33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29862" y="-30727"/>
            <a:ext cx="10402584" cy="6858000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6D78A493-C8EE-4054-87CA-FAA9167B65C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59554" y="232703"/>
            <a:ext cx="4813789" cy="3128963"/>
          </a:xfrm>
          <a:prstGeom prst="rect">
            <a:avLst/>
          </a:prstGeom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0DD97181-9AF8-4366-B358-80277B66559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053945" y="220138"/>
            <a:ext cx="4573436" cy="3154094"/>
          </a:xfrm>
          <a:prstGeom prst="rect">
            <a:avLst/>
          </a:prstGeom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id="{5CB65653-4FF9-40BE-85FD-B1BF7CF0DFE0}"/>
              </a:ext>
            </a:extLst>
          </p:cNvPr>
          <p:cNvSpPr txBox="1"/>
          <p:nvPr/>
        </p:nvSpPr>
        <p:spPr>
          <a:xfrm>
            <a:off x="3900766" y="3100370"/>
            <a:ext cx="4004516" cy="1538883"/>
          </a:xfrm>
          <a:prstGeom prst="rect">
            <a:avLst/>
          </a:prstGeom>
          <a:solidFill>
            <a:srgbClr val="99CCFF"/>
          </a:solidFill>
          <a:ln w="38100">
            <a:solidFill>
              <a:srgbClr val="0000FF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sz="1600" dirty="0"/>
              <a:t>What are Keith and Russell talking about? </a:t>
            </a:r>
            <a:endParaRPr lang="hr-HR" sz="1600" dirty="0"/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sz="1600" dirty="0"/>
              <a:t>What are Nikki and </a:t>
            </a:r>
            <a:r>
              <a:rPr lang="en-US" sz="1600" dirty="0" err="1"/>
              <a:t>Keiran</a:t>
            </a:r>
            <a:r>
              <a:rPr lang="en-US" sz="1600" dirty="0"/>
              <a:t> talking about? </a:t>
            </a:r>
            <a:endParaRPr lang="hr-HR" sz="1600" dirty="0"/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sz="1600" dirty="0"/>
              <a:t>How are they feeling? </a:t>
            </a:r>
            <a:endParaRPr lang="hr-HR" sz="1600" dirty="0"/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sz="1600" dirty="0"/>
              <a:t>What are they saying? </a:t>
            </a:r>
            <a:endParaRPr lang="hr-HR" sz="1600" b="1" dirty="0"/>
          </a:p>
        </p:txBody>
      </p:sp>
      <p:pic>
        <p:nvPicPr>
          <p:cNvPr id="9" name="Slika 8">
            <a:extLst>
              <a:ext uri="{FF2B5EF4-FFF2-40B4-BE49-F238E27FC236}">
                <a16:creationId xmlns:a16="http://schemas.microsoft.com/office/drawing/2014/main" id="{03AB0D0E-BB95-445C-9ECD-99B0092B39C4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r="25880"/>
          <a:stretch/>
        </p:blipFill>
        <p:spPr>
          <a:xfrm>
            <a:off x="269903" y="4944274"/>
            <a:ext cx="5503838" cy="1447556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38_dip_in_8__l16_what_if____-_teenspeak">
            <a:hlinkClick r:id="" action="ppaction://media"/>
            <a:extLst>
              <a:ext uri="{FF2B5EF4-FFF2-40B4-BE49-F238E27FC236}">
                <a16:creationId xmlns:a16="http://schemas.microsoft.com/office/drawing/2014/main" id="{BFC5DE6A-73BD-4D8A-BABD-13C920A26A2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>
            <a:duotone>
              <a:prstClr val="black"/>
              <a:schemeClr val="accent4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847696" y="3601296"/>
            <a:ext cx="966526" cy="966526"/>
          </a:xfrm>
          <a:prstGeom prst="rect">
            <a:avLst/>
          </a:prstGeom>
        </p:spPr>
      </p:pic>
      <p:sp>
        <p:nvSpPr>
          <p:cNvPr id="12" name="TekstniOkvir 11">
            <a:extLst>
              <a:ext uri="{FF2B5EF4-FFF2-40B4-BE49-F238E27FC236}">
                <a16:creationId xmlns:a16="http://schemas.microsoft.com/office/drawing/2014/main" id="{41C917DD-88AC-417D-B3CF-2A3F52035201}"/>
              </a:ext>
            </a:extLst>
          </p:cNvPr>
          <p:cNvSpPr txBox="1"/>
          <p:nvPr/>
        </p:nvSpPr>
        <p:spPr>
          <a:xfrm>
            <a:off x="6053945" y="4837055"/>
            <a:ext cx="6061030" cy="1815882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T</a:t>
            </a:r>
            <a:r>
              <a:rPr lang="en-US" sz="1600" b="1" dirty="0" err="1">
                <a:solidFill>
                  <a:srgbClr val="0070C0"/>
                </a:solidFill>
              </a:rPr>
              <a:t>ake</a:t>
            </a:r>
            <a:r>
              <a:rPr lang="en-US" sz="1600" b="1" dirty="0">
                <a:solidFill>
                  <a:srgbClr val="0070C0"/>
                </a:solidFill>
              </a:rPr>
              <a:t> notes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while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listening</a:t>
            </a:r>
            <a:r>
              <a:rPr lang="hr-HR" sz="1600" b="1" dirty="0">
                <a:solidFill>
                  <a:srgbClr val="0070C0"/>
                </a:solidFill>
              </a:rPr>
              <a:t>. </a:t>
            </a:r>
            <a:r>
              <a:rPr lang="en-US" sz="1600" b="1" dirty="0">
                <a:solidFill>
                  <a:srgbClr val="0070C0"/>
                </a:solidFill>
              </a:rPr>
              <a:t>After listening, finish the statement about Russell in task 2, p. 132, Student’s Book. Next, read the dialogue and find the exact words. Write his sentences </a:t>
            </a:r>
            <a:r>
              <a:rPr lang="hr-HR" sz="1600" b="1" dirty="0" err="1">
                <a:solidFill>
                  <a:srgbClr val="0070C0"/>
                </a:solidFill>
              </a:rPr>
              <a:t>into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notebooks</a:t>
            </a:r>
            <a:r>
              <a:rPr lang="hr-HR" sz="1600" b="1" dirty="0">
                <a:solidFill>
                  <a:srgbClr val="0070C0"/>
                </a:solidFill>
              </a:rPr>
              <a:t>.</a:t>
            </a: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Za vrijeme slušanja zapisujte bilješke. Nakon slušanja dovršite izjave o Russellu. Zatim pročitajte razgovor i pronađite točne riječi. Njegove rečenice zapišite u bilježnice. </a:t>
            </a:r>
          </a:p>
        </p:txBody>
      </p:sp>
    </p:spTree>
    <p:extLst>
      <p:ext uri="{BB962C8B-B14F-4D97-AF65-F5344CB8AC3E}">
        <p14:creationId xmlns:p14="http://schemas.microsoft.com/office/powerpoint/2010/main" val="1656857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8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915A314-A239-43A7-8997-806F0DE9936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hr-HR" dirty="0"/>
              <a:t>23eeeeeeeeeee45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488969AB-7BEB-4128-9504-90D0F830284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D84BB368-A24D-4F77-AF78-FF103825E66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927"/>
            <a:ext cx="12192000" cy="6871854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D8536BE1-6B82-4199-8F2B-060E3BC2BCC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-50000"/>
                    </a14:imgEffect>
                    <a14:imgEffect>
                      <a14:saturation sat="33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29862" y="-30727"/>
            <a:ext cx="10402584" cy="6858000"/>
          </a:xfrm>
          <a:prstGeom prst="rect">
            <a:avLst/>
          </a:prstGeom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5D276DB8-CE18-48B0-9860-C1EA56BBAAA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2732" y="3820682"/>
            <a:ext cx="6778143" cy="1470536"/>
          </a:xfrm>
          <a:prstGeom prst="rect">
            <a:avLst/>
          </a:prstGeom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63FD53C2-F2CA-469A-81A6-08AF2BE600A4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r="25880"/>
          <a:stretch/>
        </p:blipFill>
        <p:spPr>
          <a:xfrm>
            <a:off x="594804" y="337626"/>
            <a:ext cx="7154314" cy="1881645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TekstniOkvir 9">
            <a:extLst>
              <a:ext uri="{FF2B5EF4-FFF2-40B4-BE49-F238E27FC236}">
                <a16:creationId xmlns:a16="http://schemas.microsoft.com/office/drawing/2014/main" id="{64DAE74E-312E-499B-94F6-7D3EED4B8BA3}"/>
              </a:ext>
            </a:extLst>
          </p:cNvPr>
          <p:cNvSpPr txBox="1"/>
          <p:nvPr/>
        </p:nvSpPr>
        <p:spPr>
          <a:xfrm>
            <a:off x="2734323" y="783938"/>
            <a:ext cx="51934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CC"/>
                </a:solidFill>
              </a:rPr>
              <a:t>be older, have longer hair, be in a band, have a motorbike.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BBF06B29-9D3E-4C23-A22F-BC7D78E7259A}"/>
              </a:ext>
            </a:extLst>
          </p:cNvPr>
          <p:cNvSpPr txBox="1"/>
          <p:nvPr/>
        </p:nvSpPr>
        <p:spPr>
          <a:xfrm>
            <a:off x="594804" y="2342288"/>
            <a:ext cx="4305670" cy="13234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CC"/>
                </a:solidFill>
              </a:rPr>
              <a:t>If I were older, she would notice me. </a:t>
            </a:r>
            <a:endParaRPr lang="hr-HR" sz="1600" dirty="0">
              <a:solidFill>
                <a:srgbClr val="FF33CC"/>
              </a:solidFill>
            </a:endParaRPr>
          </a:p>
          <a:p>
            <a:r>
              <a:rPr lang="en-US" sz="1600" dirty="0">
                <a:solidFill>
                  <a:srgbClr val="FF33CC"/>
                </a:solidFill>
              </a:rPr>
              <a:t>If I had longer hair, she would notice me. </a:t>
            </a:r>
            <a:endParaRPr lang="hr-HR" sz="1600" dirty="0">
              <a:solidFill>
                <a:srgbClr val="FF33CC"/>
              </a:solidFill>
            </a:endParaRPr>
          </a:p>
          <a:p>
            <a:r>
              <a:rPr lang="en-US" sz="1600" dirty="0">
                <a:solidFill>
                  <a:srgbClr val="FF33CC"/>
                </a:solidFill>
              </a:rPr>
              <a:t>If I were in a band, she would notice me. </a:t>
            </a:r>
            <a:endParaRPr lang="hr-HR" sz="1600" dirty="0">
              <a:solidFill>
                <a:srgbClr val="FF33CC"/>
              </a:solidFill>
            </a:endParaRPr>
          </a:p>
          <a:p>
            <a:r>
              <a:rPr lang="en-US" sz="1600" dirty="0">
                <a:solidFill>
                  <a:srgbClr val="FF33CC"/>
                </a:solidFill>
              </a:rPr>
              <a:t>If I had a motorbike, she would notice me. </a:t>
            </a:r>
            <a:endParaRPr lang="hr-HR" sz="1600" dirty="0">
              <a:solidFill>
                <a:srgbClr val="FF33CC"/>
              </a:solidFill>
            </a:endParaRPr>
          </a:p>
          <a:p>
            <a:r>
              <a:rPr lang="en-US" sz="1600" dirty="0">
                <a:solidFill>
                  <a:srgbClr val="FF33CC"/>
                </a:solidFill>
              </a:rPr>
              <a:t>If I were top of the class, she would notice me.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68EEF036-E833-4DE3-96AD-5658F55D6FC9}"/>
              </a:ext>
            </a:extLst>
          </p:cNvPr>
          <p:cNvSpPr txBox="1"/>
          <p:nvPr/>
        </p:nvSpPr>
        <p:spPr>
          <a:xfrm>
            <a:off x="8005321" y="1600200"/>
            <a:ext cx="3764080" cy="255454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T</a:t>
            </a:r>
            <a:r>
              <a:rPr lang="en-US" sz="1600" b="1" dirty="0" err="1">
                <a:solidFill>
                  <a:srgbClr val="0070C0"/>
                </a:solidFill>
              </a:rPr>
              <a:t>ake</a:t>
            </a:r>
            <a:r>
              <a:rPr lang="en-US" sz="1600" b="1" dirty="0">
                <a:solidFill>
                  <a:srgbClr val="0070C0"/>
                </a:solidFill>
              </a:rPr>
              <a:t> notes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while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listening</a:t>
            </a:r>
            <a:r>
              <a:rPr lang="hr-HR" sz="1600" b="1" dirty="0">
                <a:solidFill>
                  <a:srgbClr val="0070C0"/>
                </a:solidFill>
              </a:rPr>
              <a:t>. </a:t>
            </a:r>
            <a:r>
              <a:rPr lang="en-US" sz="1600" b="1" dirty="0">
                <a:solidFill>
                  <a:srgbClr val="0070C0"/>
                </a:solidFill>
              </a:rPr>
              <a:t>After listening, finish the statement about </a:t>
            </a:r>
            <a:r>
              <a:rPr lang="hr-HR" sz="1600" b="1" dirty="0" err="1">
                <a:solidFill>
                  <a:srgbClr val="0070C0"/>
                </a:solidFill>
              </a:rPr>
              <a:t>Nikki</a:t>
            </a:r>
            <a:r>
              <a:rPr lang="en-US" sz="1600" b="1" dirty="0">
                <a:solidFill>
                  <a:srgbClr val="0070C0"/>
                </a:solidFill>
              </a:rPr>
              <a:t> in task </a:t>
            </a:r>
            <a:r>
              <a:rPr lang="hr-HR" sz="1600" b="1" dirty="0">
                <a:solidFill>
                  <a:srgbClr val="0070C0"/>
                </a:solidFill>
              </a:rPr>
              <a:t>3</a:t>
            </a:r>
            <a:r>
              <a:rPr lang="en-US" sz="1600" b="1" dirty="0">
                <a:solidFill>
                  <a:srgbClr val="0070C0"/>
                </a:solidFill>
              </a:rPr>
              <a:t>, p. 132, Student’s Book. Next, read the dialogue and find the exact words. Write his sentences </a:t>
            </a:r>
            <a:r>
              <a:rPr lang="hr-HR" sz="1600" b="1" dirty="0" err="1">
                <a:solidFill>
                  <a:srgbClr val="0070C0"/>
                </a:solidFill>
              </a:rPr>
              <a:t>into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notebooks</a:t>
            </a:r>
            <a:r>
              <a:rPr lang="hr-HR" sz="1600" b="1" dirty="0">
                <a:solidFill>
                  <a:srgbClr val="0070C0"/>
                </a:solidFill>
              </a:rPr>
              <a:t>.</a:t>
            </a: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Za vrijeme slušanja zapisujte bilješke. Nakon slušanja dovršite izjave o </a:t>
            </a:r>
            <a:r>
              <a:rPr lang="hr-HR" sz="1600" dirty="0" err="1">
                <a:solidFill>
                  <a:srgbClr val="0070C0"/>
                </a:solidFill>
              </a:rPr>
              <a:t>Nikki</a:t>
            </a:r>
            <a:r>
              <a:rPr lang="hr-HR" sz="1600" dirty="0">
                <a:solidFill>
                  <a:srgbClr val="0070C0"/>
                </a:solidFill>
              </a:rPr>
              <a:t>. Zatim pročitajte razgovor i pronađite točne riječi. Njezine rečenice zapišite u bilježnice. </a:t>
            </a:r>
          </a:p>
        </p:txBody>
      </p:sp>
      <p:pic>
        <p:nvPicPr>
          <p:cNvPr id="13" name="38_dip_in_8__l16_what_if____-_teenspeak">
            <a:hlinkClick r:id="" action="ppaction://media"/>
            <a:extLst>
              <a:ext uri="{FF2B5EF4-FFF2-40B4-BE49-F238E27FC236}">
                <a16:creationId xmlns:a16="http://schemas.microsoft.com/office/drawing/2014/main" id="{3EFD5FCE-C77F-4D2B-BA53-C2CE08D4A93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>
            <a:duotone>
              <a:prstClr val="black"/>
              <a:schemeClr val="accent4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5705053" y="2557696"/>
            <a:ext cx="1286122" cy="1286122"/>
          </a:xfrm>
          <a:prstGeom prst="rect">
            <a:avLst/>
          </a:prstGeom>
        </p:spPr>
      </p:pic>
      <p:sp>
        <p:nvSpPr>
          <p:cNvPr id="14" name="TekstniOkvir 13">
            <a:extLst>
              <a:ext uri="{FF2B5EF4-FFF2-40B4-BE49-F238E27FC236}">
                <a16:creationId xmlns:a16="http://schemas.microsoft.com/office/drawing/2014/main" id="{9B9040D1-0DF2-4775-8FB1-4FE3C9B15241}"/>
              </a:ext>
            </a:extLst>
          </p:cNvPr>
          <p:cNvSpPr txBox="1"/>
          <p:nvPr/>
        </p:nvSpPr>
        <p:spPr>
          <a:xfrm>
            <a:off x="1029862" y="4386673"/>
            <a:ext cx="51934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CC"/>
                </a:solidFill>
              </a:rPr>
              <a:t>his number, have his address; know his number.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A0E95E0C-81E3-4033-92A6-6FBB4932A79C}"/>
              </a:ext>
            </a:extLst>
          </p:cNvPr>
          <p:cNvSpPr txBox="1"/>
          <p:nvPr/>
        </p:nvSpPr>
        <p:spPr>
          <a:xfrm>
            <a:off x="1698968" y="5411793"/>
            <a:ext cx="4763976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CC"/>
                </a:solidFill>
              </a:rPr>
              <a:t>If I had his number, I’d call him. </a:t>
            </a:r>
            <a:endParaRPr lang="hr-HR" sz="1600" dirty="0">
              <a:solidFill>
                <a:srgbClr val="FF33CC"/>
              </a:solidFill>
            </a:endParaRPr>
          </a:p>
          <a:p>
            <a:r>
              <a:rPr lang="en-US" sz="1600" dirty="0">
                <a:solidFill>
                  <a:srgbClr val="FF33CC"/>
                </a:solidFill>
              </a:rPr>
              <a:t>If I had his address, I’d write a letter to him. </a:t>
            </a:r>
            <a:endParaRPr lang="hr-HR" sz="1600" dirty="0">
              <a:solidFill>
                <a:srgbClr val="FF33CC"/>
              </a:solidFill>
            </a:endParaRPr>
          </a:p>
          <a:p>
            <a:r>
              <a:rPr lang="en-US" sz="1600" dirty="0">
                <a:solidFill>
                  <a:srgbClr val="FF33CC"/>
                </a:solidFill>
              </a:rPr>
              <a:t>If I knew his name, I’d find it in the telephone book.</a:t>
            </a:r>
            <a:endParaRPr lang="hr-HR" sz="1600" dirty="0">
              <a:solidFill>
                <a:srgbClr val="FF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1204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10" grpId="0"/>
      <p:bldP spid="11" grpId="0" animBg="1"/>
      <p:bldP spid="12" grpId="0" animBg="1"/>
      <p:bldP spid="14" grpId="0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915A314-A239-43A7-8997-806F0DE9936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488969AB-7BEB-4128-9504-90D0F830284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D84BB368-A24D-4F77-AF78-FF103825E66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927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8D998400-B0BE-4AB9-9927-72025F046BF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-50000"/>
                    </a14:imgEffect>
                    <a14:imgEffect>
                      <a14:saturation sat="33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3229" y="-6927"/>
            <a:ext cx="10402584" cy="6858000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D956FC13-C887-48ED-9BE6-94C583F5F14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52587" y="292893"/>
            <a:ext cx="4290340" cy="3783969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6FF45EB3-2ABD-4E59-9C91-7385307516E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058324" y="292893"/>
            <a:ext cx="4755807" cy="3783968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DF2F63EB-E422-41CA-8DC2-016EA08F56E3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r="25741"/>
          <a:stretch/>
        </p:blipFill>
        <p:spPr>
          <a:xfrm>
            <a:off x="652587" y="4678600"/>
            <a:ext cx="5908011" cy="1655762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38_dip_in_8__l16_what_if____-_teenspeak">
            <a:hlinkClick r:id="" action="ppaction://media"/>
            <a:extLst>
              <a:ext uri="{FF2B5EF4-FFF2-40B4-BE49-F238E27FC236}">
                <a16:creationId xmlns:a16="http://schemas.microsoft.com/office/drawing/2014/main" id="{D2A119ED-B8DF-4FE2-AECD-D127BFE3F25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>
            <a:duotone>
              <a:prstClr val="black"/>
              <a:schemeClr val="accent4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151841" y="1481219"/>
            <a:ext cx="1774743" cy="1774743"/>
          </a:xfrm>
          <a:prstGeom prst="rect">
            <a:avLst/>
          </a:prstGeom>
        </p:spPr>
      </p:pic>
      <p:sp>
        <p:nvSpPr>
          <p:cNvPr id="10" name="TekstniOkvir 9">
            <a:extLst>
              <a:ext uri="{FF2B5EF4-FFF2-40B4-BE49-F238E27FC236}">
                <a16:creationId xmlns:a16="http://schemas.microsoft.com/office/drawing/2014/main" id="{81B5B7F3-353C-4898-9A08-3097CD854D76}"/>
              </a:ext>
            </a:extLst>
          </p:cNvPr>
          <p:cNvSpPr txBox="1"/>
          <p:nvPr/>
        </p:nvSpPr>
        <p:spPr>
          <a:xfrm>
            <a:off x="8936288" y="3665124"/>
            <a:ext cx="3108706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L</a:t>
            </a:r>
            <a:r>
              <a:rPr lang="en-US" sz="1600" b="1" dirty="0" err="1">
                <a:solidFill>
                  <a:srgbClr val="0070C0"/>
                </a:solidFill>
              </a:rPr>
              <a:t>isten</a:t>
            </a:r>
            <a:r>
              <a:rPr lang="en-US" sz="1600" b="1" dirty="0">
                <a:solidFill>
                  <a:srgbClr val="0070C0"/>
                </a:solidFill>
              </a:rPr>
              <a:t>  and read the dialogues</a:t>
            </a:r>
            <a:r>
              <a:rPr lang="hr-HR" sz="1600" b="1" dirty="0">
                <a:solidFill>
                  <a:srgbClr val="0070C0"/>
                </a:solidFill>
              </a:rPr>
              <a:t>. </a:t>
            </a:r>
          </a:p>
          <a:p>
            <a:r>
              <a:rPr lang="hr-HR" sz="1600" dirty="0">
                <a:solidFill>
                  <a:srgbClr val="0070C0"/>
                </a:solidFill>
              </a:rPr>
              <a:t>Poslušajte i pročitajte oba dijaloga.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A939EA7D-174B-4E94-8B38-45BCC406C79A}"/>
              </a:ext>
            </a:extLst>
          </p:cNvPr>
          <p:cNvSpPr txBox="1"/>
          <p:nvPr/>
        </p:nvSpPr>
        <p:spPr>
          <a:xfrm>
            <a:off x="5784315" y="4567777"/>
            <a:ext cx="4475973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U razgovorima potražite izraze koji znače sljedeće: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7841751D-438E-4E58-8286-E0285AF507A4}"/>
              </a:ext>
            </a:extLst>
          </p:cNvPr>
          <p:cNvSpPr txBox="1"/>
          <p:nvPr/>
        </p:nvSpPr>
        <p:spPr>
          <a:xfrm>
            <a:off x="2033838" y="4996424"/>
            <a:ext cx="51934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Cheer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up</a:t>
            </a:r>
            <a:r>
              <a:rPr lang="hr-HR" sz="1600" dirty="0">
                <a:solidFill>
                  <a:srgbClr val="FF33CC"/>
                </a:solidFill>
              </a:rPr>
              <a:t>. Stop </a:t>
            </a:r>
            <a:r>
              <a:rPr lang="hr-HR" sz="1600" dirty="0" err="1">
                <a:solidFill>
                  <a:srgbClr val="FF33CC"/>
                </a:solidFill>
              </a:rPr>
              <a:t>moaning</a:t>
            </a:r>
            <a:r>
              <a:rPr lang="hr-HR" sz="1600" dirty="0">
                <a:solidFill>
                  <a:srgbClr val="FF33CC"/>
                </a:solidFill>
              </a:rPr>
              <a:t>. 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87AA5A6B-C4B5-43B1-AEDE-98503203C2C6}"/>
              </a:ext>
            </a:extLst>
          </p:cNvPr>
          <p:cNvSpPr txBox="1"/>
          <p:nvPr/>
        </p:nvSpPr>
        <p:spPr>
          <a:xfrm>
            <a:off x="2461606" y="5288250"/>
            <a:ext cx="51934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CC"/>
                </a:solidFill>
              </a:rPr>
              <a:t>to be top of the class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4DC8A3C3-15CB-4FE8-ADBF-68338E8AECE6}"/>
              </a:ext>
            </a:extLst>
          </p:cNvPr>
          <p:cNvSpPr txBox="1"/>
          <p:nvPr/>
        </p:nvSpPr>
        <p:spPr>
          <a:xfrm>
            <a:off x="1508121" y="5579439"/>
            <a:ext cx="51934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to </a:t>
            </a:r>
            <a:r>
              <a:rPr lang="hr-HR" sz="1600" dirty="0" err="1">
                <a:solidFill>
                  <a:srgbClr val="FF33CC"/>
                </a:solidFill>
              </a:rPr>
              <a:t>notice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9ED0BA7A-07BE-49DF-B809-19B486DBD091}"/>
              </a:ext>
            </a:extLst>
          </p:cNvPr>
          <p:cNvSpPr txBox="1"/>
          <p:nvPr/>
        </p:nvSpPr>
        <p:spPr>
          <a:xfrm>
            <a:off x="3072070" y="5865605"/>
            <a:ext cx="51934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cute</a:t>
            </a:r>
            <a:endParaRPr lang="hr-HR" sz="1600" dirty="0">
              <a:solidFill>
                <a:srgbClr val="FF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8819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10" grpId="0" animBg="1"/>
      <p:bldP spid="11" grpId="0" animBg="1"/>
      <p:bldP spid="12" grpId="0"/>
      <p:bldP spid="13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915A314-A239-43A7-8997-806F0DE9936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488969AB-7BEB-4128-9504-90D0F830284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D84BB368-A24D-4F77-AF78-FF103825E6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927"/>
            <a:ext cx="12192000" cy="6871854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AEB08983-2FEC-45F2-B56D-8D3B6369013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-50000"/>
                    </a14:imgEffect>
                    <a14:imgEffect>
                      <a14:saturation sat="33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3229" y="-6927"/>
            <a:ext cx="10402584" cy="6858000"/>
          </a:xfrm>
          <a:prstGeom prst="rect">
            <a:avLst/>
          </a:prstGeom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A6E701C8-2F30-4F52-AE54-055E97339FC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76265" y="2382499"/>
            <a:ext cx="4648200" cy="2790825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id="{9E9F5B74-0692-4874-8E36-3E9D57A91932}"/>
              </a:ext>
            </a:extLst>
          </p:cNvPr>
          <p:cNvSpPr txBox="1"/>
          <p:nvPr/>
        </p:nvSpPr>
        <p:spPr>
          <a:xfrm>
            <a:off x="1487109" y="491679"/>
            <a:ext cx="3910514" cy="1531445"/>
          </a:xfrm>
          <a:prstGeom prst="rect">
            <a:avLst/>
          </a:prstGeom>
          <a:solidFill>
            <a:srgbClr val="99CCFF"/>
          </a:solidFill>
          <a:ln w="38100">
            <a:solidFill>
              <a:srgbClr val="0000FF"/>
            </a:solidFill>
          </a:ln>
        </p:spPr>
        <p:txBody>
          <a:bodyPr wrap="square" numCol="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b="1" dirty="0">
                <a:solidFill>
                  <a:srgbClr val="7030A0"/>
                </a:solidFill>
              </a:rPr>
              <a:t>If I were older, she would notice me. </a:t>
            </a:r>
            <a:endParaRPr lang="hr-HR" sz="1600" b="1" dirty="0">
              <a:solidFill>
                <a:srgbClr val="7030A0"/>
              </a:solidFill>
            </a:endParaRPr>
          </a:p>
          <a:p>
            <a:pPr>
              <a:lnSpc>
                <a:spcPct val="150000"/>
              </a:lnSpc>
            </a:pPr>
            <a:r>
              <a:rPr lang="en-US" sz="1600" b="1" dirty="0">
                <a:solidFill>
                  <a:srgbClr val="7030A0"/>
                </a:solidFill>
              </a:rPr>
              <a:t>If I had longer hair, she would notice me. </a:t>
            </a:r>
            <a:endParaRPr lang="hr-HR" sz="1600" b="1" dirty="0">
              <a:solidFill>
                <a:srgbClr val="7030A0"/>
              </a:solidFill>
            </a:endParaRPr>
          </a:p>
          <a:p>
            <a:pPr>
              <a:lnSpc>
                <a:spcPct val="150000"/>
              </a:lnSpc>
            </a:pPr>
            <a:r>
              <a:rPr lang="en-US" sz="1600" b="1" dirty="0">
                <a:solidFill>
                  <a:srgbClr val="7030A0"/>
                </a:solidFill>
              </a:rPr>
              <a:t>If I had his number, I’d call him. </a:t>
            </a:r>
            <a:endParaRPr lang="hr-HR" sz="1600" b="1" dirty="0">
              <a:solidFill>
                <a:srgbClr val="7030A0"/>
              </a:solidFill>
            </a:endParaRPr>
          </a:p>
          <a:p>
            <a:pPr>
              <a:lnSpc>
                <a:spcPct val="150000"/>
              </a:lnSpc>
            </a:pPr>
            <a:r>
              <a:rPr lang="en-US" sz="1600" b="1" dirty="0">
                <a:solidFill>
                  <a:srgbClr val="7030A0"/>
                </a:solidFill>
              </a:rPr>
              <a:t>If I had his address, I’d write a letter to him. </a:t>
            </a:r>
            <a:endParaRPr lang="hr-HR" sz="1600" b="1" dirty="0">
              <a:solidFill>
                <a:srgbClr val="7030A0"/>
              </a:solidFill>
            </a:endParaRP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3AD4595F-623B-471B-ABA8-C747DA6675E3}"/>
              </a:ext>
            </a:extLst>
          </p:cNvPr>
          <p:cNvSpPr txBox="1"/>
          <p:nvPr/>
        </p:nvSpPr>
        <p:spPr>
          <a:xfrm>
            <a:off x="5625582" y="491679"/>
            <a:ext cx="4326285" cy="1531445"/>
          </a:xfrm>
          <a:prstGeom prst="rect">
            <a:avLst/>
          </a:prstGeom>
          <a:solidFill>
            <a:srgbClr val="99CCFF"/>
          </a:solidFill>
          <a:ln w="38100">
            <a:solidFill>
              <a:srgbClr val="0000FF"/>
            </a:solidFill>
          </a:ln>
        </p:spPr>
        <p:txBody>
          <a:bodyPr wrap="square" numCol="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hr-HR" sz="1600" b="1" dirty="0">
                <a:solidFill>
                  <a:srgbClr val="7030A0"/>
                </a:solidFill>
              </a:rPr>
              <a:t>Da sam stariji, ona bi me primijetila.</a:t>
            </a:r>
          </a:p>
          <a:p>
            <a:pPr>
              <a:lnSpc>
                <a:spcPct val="150000"/>
              </a:lnSpc>
            </a:pPr>
            <a:r>
              <a:rPr lang="hr-HR" sz="1600" b="1" dirty="0">
                <a:solidFill>
                  <a:srgbClr val="7030A0"/>
                </a:solidFill>
              </a:rPr>
              <a:t>Da imam dužu kosu, ona bi me primijetila. </a:t>
            </a:r>
          </a:p>
          <a:p>
            <a:pPr>
              <a:lnSpc>
                <a:spcPct val="150000"/>
              </a:lnSpc>
            </a:pPr>
            <a:r>
              <a:rPr lang="hr-HR" sz="1600" b="1" dirty="0">
                <a:solidFill>
                  <a:srgbClr val="7030A0"/>
                </a:solidFill>
              </a:rPr>
              <a:t>Da imam njegov broj, nazvala bih ga.</a:t>
            </a:r>
          </a:p>
          <a:p>
            <a:pPr>
              <a:lnSpc>
                <a:spcPct val="150000"/>
              </a:lnSpc>
            </a:pPr>
            <a:r>
              <a:rPr lang="hr-HR" sz="1600" b="1" dirty="0">
                <a:solidFill>
                  <a:srgbClr val="7030A0"/>
                </a:solidFill>
              </a:rPr>
              <a:t>Da imam njegovu adresu, napisala bi mu pismo. 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CCA605EB-C559-442E-8C70-92D17DBD020B}"/>
              </a:ext>
            </a:extLst>
          </p:cNvPr>
          <p:cNvSpPr txBox="1"/>
          <p:nvPr/>
        </p:nvSpPr>
        <p:spPr>
          <a:xfrm>
            <a:off x="7146524" y="2808528"/>
            <a:ext cx="4465468" cy="2270109"/>
          </a:xfrm>
          <a:prstGeom prst="rect">
            <a:avLst/>
          </a:prstGeom>
          <a:solidFill>
            <a:srgbClr val="CDE6FF"/>
          </a:solidFill>
          <a:ln w="38100">
            <a:solidFill>
              <a:srgbClr val="0000FF"/>
            </a:solidFill>
          </a:ln>
        </p:spPr>
        <p:txBody>
          <a:bodyPr wrap="square" numCol="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hr-HR" sz="1600" b="1" dirty="0">
                <a:solidFill>
                  <a:srgbClr val="CC0099"/>
                </a:solidFill>
              </a:rPr>
              <a:t>S</a:t>
            </a:r>
            <a:r>
              <a:rPr lang="en-US" sz="1600" b="1" dirty="0" err="1">
                <a:solidFill>
                  <a:srgbClr val="CC0099"/>
                </a:solidFill>
              </a:rPr>
              <a:t>entences</a:t>
            </a:r>
            <a:r>
              <a:rPr lang="en-US" sz="1600" b="1" dirty="0">
                <a:solidFill>
                  <a:srgbClr val="CC0099"/>
                </a:solidFill>
              </a:rPr>
              <a:t> have nothing to do with the past. They are used to talk about certain things hypothetically.</a:t>
            </a:r>
            <a:endParaRPr lang="hr-HR" sz="1600" b="1" dirty="0">
              <a:solidFill>
                <a:srgbClr val="CC0099"/>
              </a:solidFill>
            </a:endParaRPr>
          </a:p>
          <a:p>
            <a:pPr>
              <a:lnSpc>
                <a:spcPct val="150000"/>
              </a:lnSpc>
            </a:pPr>
            <a:r>
              <a:rPr lang="hr-HR" sz="1600" dirty="0">
                <a:solidFill>
                  <a:srgbClr val="CC0099"/>
                </a:solidFill>
              </a:rPr>
              <a:t>Rečenice nisu povezane s prošlošću. Koriste se kako bi se o određenim situacijama razgovaralo hipotetski. </a:t>
            </a:r>
          </a:p>
        </p:txBody>
      </p:sp>
      <p:pic>
        <p:nvPicPr>
          <p:cNvPr id="11" name="Slika 10">
            <a:hlinkClick r:id="rId7"/>
            <a:extLst>
              <a:ext uri="{FF2B5EF4-FFF2-40B4-BE49-F238E27FC236}">
                <a16:creationId xmlns:a16="http://schemas.microsoft.com/office/drawing/2014/main" id="{5C6157A7-3E5B-40A1-AA21-F6D12F84545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160886" y="5459766"/>
            <a:ext cx="3336523" cy="1056566"/>
          </a:xfrm>
          <a:prstGeom prst="rect">
            <a:avLst/>
          </a:prstGeom>
        </p:spPr>
      </p:pic>
      <p:sp>
        <p:nvSpPr>
          <p:cNvPr id="12" name="TekstniOkvir 11">
            <a:extLst>
              <a:ext uri="{FF2B5EF4-FFF2-40B4-BE49-F238E27FC236}">
                <a16:creationId xmlns:a16="http://schemas.microsoft.com/office/drawing/2014/main" id="{46856919-E28C-42F2-B19F-F539F8836EDB}"/>
              </a:ext>
            </a:extLst>
          </p:cNvPr>
          <p:cNvSpPr txBox="1"/>
          <p:nvPr/>
        </p:nvSpPr>
        <p:spPr>
          <a:xfrm>
            <a:off x="2424898" y="5554462"/>
            <a:ext cx="2529809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Pomoću slike s poveznicom pristupite igri za ponavljanje. </a:t>
            </a:r>
          </a:p>
        </p:txBody>
      </p:sp>
    </p:spTree>
    <p:extLst>
      <p:ext uri="{BB962C8B-B14F-4D97-AF65-F5344CB8AC3E}">
        <p14:creationId xmlns:p14="http://schemas.microsoft.com/office/powerpoint/2010/main" val="1538523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915A314-A239-43A7-8997-806F0DE9936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488969AB-7BEB-4128-9504-90D0F830284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D84BB368-A24D-4F77-AF78-FF103825E6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927"/>
            <a:ext cx="12192000" cy="6871854"/>
          </a:xfrm>
          <a:prstGeom prst="rect">
            <a:avLst/>
          </a:prstGeom>
        </p:spPr>
      </p:pic>
      <p:sp>
        <p:nvSpPr>
          <p:cNvPr id="5" name="TekstniOkvir 4">
            <a:extLst>
              <a:ext uri="{FF2B5EF4-FFF2-40B4-BE49-F238E27FC236}">
                <a16:creationId xmlns:a16="http://schemas.microsoft.com/office/drawing/2014/main" id="{89FCA443-8234-4F90-B2AE-92628883A329}"/>
              </a:ext>
            </a:extLst>
          </p:cNvPr>
          <p:cNvSpPr txBox="1"/>
          <p:nvPr/>
        </p:nvSpPr>
        <p:spPr>
          <a:xfrm>
            <a:off x="420210" y="291366"/>
            <a:ext cx="3059837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Workbook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152. </a:t>
            </a:r>
          </a:p>
          <a:p>
            <a:r>
              <a:rPr lang="hr-HR" sz="1600" dirty="0">
                <a:solidFill>
                  <a:srgbClr val="0070C0"/>
                </a:solidFill>
              </a:rPr>
              <a:t>Otvorite radnu bilježnicu na stranici 152. </a:t>
            </a:r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DC17DE14-6773-4BFF-B8ED-3B24E6F149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00257" y="456431"/>
            <a:ext cx="7253056" cy="4225846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10FF9334-B0EA-4333-AEC1-D4F6EC907905}"/>
              </a:ext>
            </a:extLst>
          </p:cNvPr>
          <p:cNvSpPr txBox="1"/>
          <p:nvPr/>
        </p:nvSpPr>
        <p:spPr>
          <a:xfrm>
            <a:off x="7430610" y="1451560"/>
            <a:ext cx="4527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2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F14D38FF-FB60-4190-BC4C-1F81DECF3B4D}"/>
              </a:ext>
            </a:extLst>
          </p:cNvPr>
          <p:cNvSpPr txBox="1"/>
          <p:nvPr/>
        </p:nvSpPr>
        <p:spPr>
          <a:xfrm>
            <a:off x="7430610" y="1751285"/>
            <a:ext cx="4527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9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407E55B6-DB91-4725-AC56-0F630476F59F}"/>
              </a:ext>
            </a:extLst>
          </p:cNvPr>
          <p:cNvSpPr txBox="1"/>
          <p:nvPr/>
        </p:nvSpPr>
        <p:spPr>
          <a:xfrm>
            <a:off x="7446885" y="2079954"/>
            <a:ext cx="4527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4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26E897DB-D127-4BB7-9AD2-8E68C90324C4}"/>
              </a:ext>
            </a:extLst>
          </p:cNvPr>
          <p:cNvSpPr txBox="1"/>
          <p:nvPr/>
        </p:nvSpPr>
        <p:spPr>
          <a:xfrm>
            <a:off x="7430610" y="2400077"/>
            <a:ext cx="4527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1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4181744F-C29F-4DC7-A439-BD9A454B26DB}"/>
              </a:ext>
            </a:extLst>
          </p:cNvPr>
          <p:cNvSpPr txBox="1"/>
          <p:nvPr/>
        </p:nvSpPr>
        <p:spPr>
          <a:xfrm>
            <a:off x="7430610" y="2723861"/>
            <a:ext cx="4527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6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F4A92398-4BE7-44B2-A5C6-C33DED0BB977}"/>
              </a:ext>
            </a:extLst>
          </p:cNvPr>
          <p:cNvSpPr txBox="1"/>
          <p:nvPr/>
        </p:nvSpPr>
        <p:spPr>
          <a:xfrm>
            <a:off x="7362548" y="3037545"/>
            <a:ext cx="4527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10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7C2F5A59-0C11-44E4-981D-6FE34FA30224}"/>
              </a:ext>
            </a:extLst>
          </p:cNvPr>
          <p:cNvSpPr txBox="1"/>
          <p:nvPr/>
        </p:nvSpPr>
        <p:spPr>
          <a:xfrm>
            <a:off x="7430610" y="3361973"/>
            <a:ext cx="4527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8</a:t>
            </a: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09445696-F93F-4D8D-8F1A-7D5E577AF10A}"/>
              </a:ext>
            </a:extLst>
          </p:cNvPr>
          <p:cNvSpPr txBox="1"/>
          <p:nvPr/>
        </p:nvSpPr>
        <p:spPr>
          <a:xfrm>
            <a:off x="7430610" y="3664470"/>
            <a:ext cx="4527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7</a:t>
            </a: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E7AA4149-92C2-4E7E-B8E6-35D8AEBEAE7C}"/>
              </a:ext>
            </a:extLst>
          </p:cNvPr>
          <p:cNvSpPr txBox="1"/>
          <p:nvPr/>
        </p:nvSpPr>
        <p:spPr>
          <a:xfrm>
            <a:off x="7446885" y="3971292"/>
            <a:ext cx="4527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3</a:t>
            </a: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D853B51D-1111-4214-9620-CCDD5038181D}"/>
              </a:ext>
            </a:extLst>
          </p:cNvPr>
          <p:cNvSpPr txBox="1"/>
          <p:nvPr/>
        </p:nvSpPr>
        <p:spPr>
          <a:xfrm>
            <a:off x="7432089" y="4241378"/>
            <a:ext cx="4527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5</a:t>
            </a:r>
          </a:p>
        </p:txBody>
      </p:sp>
      <p:pic>
        <p:nvPicPr>
          <p:cNvPr id="17" name="Slika 16">
            <a:extLst>
              <a:ext uri="{FF2B5EF4-FFF2-40B4-BE49-F238E27FC236}">
                <a16:creationId xmlns:a16="http://schemas.microsoft.com/office/drawing/2014/main" id="{D0D85CD6-0BEF-4887-8345-16D1539EE08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5994" y="3133396"/>
            <a:ext cx="3028950" cy="3457575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8" name="TekstniOkvir 17">
            <a:extLst>
              <a:ext uri="{FF2B5EF4-FFF2-40B4-BE49-F238E27FC236}">
                <a16:creationId xmlns:a16="http://schemas.microsoft.com/office/drawing/2014/main" id="{35C881E0-1767-4402-A801-5FE67B5EADC7}"/>
              </a:ext>
            </a:extLst>
          </p:cNvPr>
          <p:cNvSpPr txBox="1"/>
          <p:nvPr/>
        </p:nvSpPr>
        <p:spPr>
          <a:xfrm>
            <a:off x="5916966" y="537483"/>
            <a:ext cx="1756300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Povežite rečenice.</a:t>
            </a: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EB568341-078F-4AF1-A94B-D48850BDBA45}"/>
              </a:ext>
            </a:extLst>
          </p:cNvPr>
          <p:cNvSpPr txBox="1"/>
          <p:nvPr/>
        </p:nvSpPr>
        <p:spPr>
          <a:xfrm>
            <a:off x="385994" y="1920562"/>
            <a:ext cx="3094053" cy="1077218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F</a:t>
            </a:r>
            <a:r>
              <a:rPr lang="en-US" sz="1600" b="1" dirty="0" err="1">
                <a:solidFill>
                  <a:srgbClr val="0070C0"/>
                </a:solidFill>
              </a:rPr>
              <a:t>inish</a:t>
            </a:r>
            <a:r>
              <a:rPr lang="en-US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the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sentences</a:t>
            </a:r>
            <a:r>
              <a:rPr lang="en-US" sz="1600" b="1" dirty="0">
                <a:solidFill>
                  <a:srgbClr val="0070C0"/>
                </a:solidFill>
              </a:rPr>
              <a:t> using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en-US" sz="1600" b="1" dirty="0">
                <a:solidFill>
                  <a:srgbClr val="0070C0"/>
                </a:solidFill>
              </a:rPr>
              <a:t> own ideas. </a:t>
            </a:r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Dovršite rečenice koristeći svoje ideje. </a:t>
            </a:r>
          </a:p>
        </p:txBody>
      </p:sp>
    </p:spTree>
    <p:extLst>
      <p:ext uri="{BB962C8B-B14F-4D97-AF65-F5344CB8AC3E}">
        <p14:creationId xmlns:p14="http://schemas.microsoft.com/office/powerpoint/2010/main" val="136560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8" grpId="0" animBg="1"/>
      <p:bldP spid="19" grpId="0" animBg="1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C440EB9F40B2B46A1367B1A415FBD08" ma:contentTypeVersion="14" ma:contentTypeDescription="Create a new document." ma:contentTypeScope="" ma:versionID="8026e9ec43851b1d53d1d14a1a9f728f">
  <xsd:schema xmlns:xsd="http://www.w3.org/2001/XMLSchema" xmlns:xs="http://www.w3.org/2001/XMLSchema" xmlns:p="http://schemas.microsoft.com/office/2006/metadata/properties" xmlns:ns3="bc5181c4-fcd9-45fa-ba56-972b2cdced3c" xmlns:ns4="26f38477-cd9e-4a74-ae07-d74695e5afee" targetNamespace="http://schemas.microsoft.com/office/2006/metadata/properties" ma:root="true" ma:fieldsID="4bebe677f9e2fa051e10a1bf7d4a71ff" ns3:_="" ns4:_="">
    <xsd:import namespace="bc5181c4-fcd9-45fa-ba56-972b2cdced3c"/>
    <xsd:import namespace="26f38477-cd9e-4a74-ae07-d74695e5afe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DateTaken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5181c4-fcd9-45fa-ba56-972b2cdced3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6f38477-cd9e-4a74-ae07-d74695e5afee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0E68CBA-A93F-445A-843F-21400206B447}">
  <ds:schemaRefs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bc5181c4-fcd9-45fa-ba56-972b2cdced3c"/>
    <ds:schemaRef ds:uri="http://schemas.microsoft.com/office/2006/documentManagement/types"/>
    <ds:schemaRef ds:uri="http://schemas.microsoft.com/office/infopath/2007/PartnerControls"/>
    <ds:schemaRef ds:uri="26f38477-cd9e-4a74-ae07-d74695e5afee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27AC4F96-E570-45BF-AB86-FDE91C3C3DD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3AD499D-789A-47A7-A151-2C664BDBFAF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c5181c4-fcd9-45fa-ba56-972b2cdced3c"/>
    <ds:schemaRef ds:uri="26f38477-cd9e-4a74-ae07-d74695e5afe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258</TotalTime>
  <Words>556</Words>
  <Application>Microsoft Office PowerPoint</Application>
  <PresentationFormat>Široki zaslon</PresentationFormat>
  <Paragraphs>62</Paragraphs>
  <Slides>7</Slides>
  <Notes>0</Notes>
  <HiddenSlides>0</HiddenSlides>
  <MMClips>3</MMClips>
  <ScaleCrop>false</ScaleCrop>
  <HeadingPairs>
    <vt:vector size="6" baseType="variant">
      <vt:variant>
        <vt:lpstr>Korišteni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Tema sustava Office</vt:lpstr>
      <vt:lpstr>PowerPoint prezentacija</vt:lpstr>
      <vt:lpstr>PowerPoint prezentacija</vt:lpstr>
      <vt:lpstr>PowerPoint prezentacija</vt:lpstr>
      <vt:lpstr>23eeeeeeeeeee45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Sandra Štambuk</dc:creator>
  <cp:lastModifiedBy>IVA Palčić Strčić</cp:lastModifiedBy>
  <cp:revision>9</cp:revision>
  <dcterms:created xsi:type="dcterms:W3CDTF">2022-04-10T19:59:14Z</dcterms:created>
  <dcterms:modified xsi:type="dcterms:W3CDTF">2022-04-19T08:19:44Z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0x0101001C440EB9F40B2B46A1367B1A415FBD08</vt:lpwstr>
  </property>
</Properties>
</file>